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274" r:id="rId3"/>
    <p:sldId id="474" r:id="rId4"/>
    <p:sldId id="276" r:id="rId5"/>
    <p:sldId id="420" r:id="rId6"/>
    <p:sldId id="475" r:id="rId7"/>
    <p:sldId id="428" r:id="rId8"/>
    <p:sldId id="476" r:id="rId9"/>
    <p:sldId id="429" r:id="rId10"/>
    <p:sldId id="477" r:id="rId11"/>
    <p:sldId id="432" r:id="rId12"/>
    <p:sldId id="478" r:id="rId13"/>
    <p:sldId id="433" r:id="rId14"/>
    <p:sldId id="434" r:id="rId15"/>
    <p:sldId id="479" r:id="rId16"/>
    <p:sldId id="480" r:id="rId17"/>
    <p:sldId id="430" r:id="rId18"/>
    <p:sldId id="481" r:id="rId19"/>
    <p:sldId id="431" r:id="rId20"/>
    <p:sldId id="470" r:id="rId21"/>
    <p:sldId id="471" r:id="rId22"/>
    <p:sldId id="482" r:id="rId23"/>
    <p:sldId id="483" r:id="rId24"/>
    <p:sldId id="448" r:id="rId25"/>
    <p:sldId id="436" r:id="rId26"/>
    <p:sldId id="484" r:id="rId27"/>
    <p:sldId id="485" r:id="rId28"/>
    <p:sldId id="437" r:id="rId29"/>
    <p:sldId id="486" r:id="rId30"/>
    <p:sldId id="442" r:id="rId31"/>
    <p:sldId id="438" r:id="rId32"/>
    <p:sldId id="446" r:id="rId33"/>
    <p:sldId id="487" r:id="rId34"/>
    <p:sldId id="488" r:id="rId35"/>
    <p:sldId id="489" r:id="rId36"/>
    <p:sldId id="449" r:id="rId37"/>
    <p:sldId id="490" r:id="rId38"/>
    <p:sldId id="450" r:id="rId39"/>
    <p:sldId id="445" r:id="rId40"/>
    <p:sldId id="491" r:id="rId41"/>
    <p:sldId id="435" r:id="rId42"/>
    <p:sldId id="439" r:id="rId43"/>
    <p:sldId id="440" r:id="rId44"/>
    <p:sldId id="452" r:id="rId45"/>
    <p:sldId id="453" r:id="rId46"/>
    <p:sldId id="472" r:id="rId47"/>
    <p:sldId id="454" r:id="rId48"/>
    <p:sldId id="458" r:id="rId49"/>
    <p:sldId id="456" r:id="rId50"/>
    <p:sldId id="457" r:id="rId51"/>
    <p:sldId id="459" r:id="rId52"/>
    <p:sldId id="463" r:id="rId53"/>
    <p:sldId id="461" r:id="rId54"/>
    <p:sldId id="464" r:id="rId55"/>
    <p:sldId id="460" r:id="rId56"/>
    <p:sldId id="462" r:id="rId57"/>
    <p:sldId id="465" r:id="rId58"/>
    <p:sldId id="466" r:id="rId59"/>
    <p:sldId id="467" r:id="rId60"/>
    <p:sldId id="455" r:id="rId61"/>
    <p:sldId id="468" r:id="rId62"/>
    <p:sldId id="469" r:id="rId63"/>
    <p:sldId id="473" r:id="rId64"/>
    <p:sldId id="427" r:id="rId65"/>
    <p:sldId id="492" r:id="rId66"/>
    <p:sldId id="493" r:id="rId67"/>
    <p:sldId id="413" r:id="rId68"/>
    <p:sldId id="414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" id="{5490C9E1-402B-4614-ABB7-2EF07DB8EF59}">
          <p14:sldIdLst>
            <p14:sldId id="274"/>
            <p14:sldId id="474"/>
            <p14:sldId id="276"/>
          </p14:sldIdLst>
        </p14:section>
        <p14:section name="Цикъл със стъпка" id="{EDFE477D-047A-49E7-9F56-9ABFEFFC0ABE}">
          <p14:sldIdLst>
            <p14:sldId id="420"/>
            <p14:sldId id="475"/>
            <p14:sldId id="428"/>
            <p14:sldId id="476"/>
            <p14:sldId id="429"/>
            <p14:sldId id="477"/>
            <p14:sldId id="432"/>
            <p14:sldId id="478"/>
            <p14:sldId id="433"/>
          </p14:sldIdLst>
        </p14:section>
        <p14:section name="While цикъл" id="{FEC8F12A-AB2F-4DAF-B488-AA8A9A74E064}">
          <p14:sldIdLst>
            <p14:sldId id="434"/>
            <p14:sldId id="479"/>
            <p14:sldId id="480"/>
            <p14:sldId id="430"/>
            <p14:sldId id="481"/>
            <p14:sldId id="431"/>
            <p14:sldId id="470"/>
          </p14:sldIdLst>
        </p14:section>
        <p14:section name="НОД" id="{7315299D-7958-410E-A443-90FA23508195}">
          <p14:sldIdLst>
            <p14:sldId id="471"/>
            <p14:sldId id="482"/>
            <p14:sldId id="483"/>
            <p14:sldId id="448"/>
          </p14:sldIdLst>
        </p14:section>
        <p14:section name="Do-while" id="{85900211-2498-472E-BC1A-54FC3F84D30A}">
          <p14:sldIdLst>
            <p14:sldId id="436"/>
            <p14:sldId id="484"/>
            <p14:sldId id="485"/>
            <p14:sldId id="437"/>
            <p14:sldId id="486"/>
            <p14:sldId id="442"/>
          </p14:sldIdLst>
        </p14:section>
        <p14:section name="Безкрайни цикли и оператори break и continue" id="{9FBADBAD-EBC0-4DF8-8CCA-89CA37576B06}">
          <p14:sldIdLst>
            <p14:sldId id="438"/>
            <p14:sldId id="446"/>
            <p14:sldId id="487"/>
            <p14:sldId id="488"/>
            <p14:sldId id="489"/>
            <p14:sldId id="449"/>
            <p14:sldId id="490"/>
            <p14:sldId id="450"/>
          </p14:sldIdLst>
        </p14:section>
        <p14:section name="Задачи с цикли" id="{A8244501-C53B-499B-B8A5-F2C3E5FCA0C9}">
          <p14:sldIdLst>
            <p14:sldId id="445"/>
            <p14:sldId id="491"/>
            <p14:sldId id="435"/>
            <p14:sldId id="439"/>
            <p14:sldId id="440"/>
            <p14:sldId id="452"/>
            <p14:sldId id="453"/>
            <p14:sldId id="472"/>
          </p14:sldIdLst>
        </p14:section>
        <p14:section name="ASP.NET MVS" id="{31B0BDFC-3BDE-42B7-9E2B-8D014C8CFAB1}">
          <p14:sldIdLst>
            <p14:sldId id="454"/>
            <p14:sldId id="458"/>
            <p14:sldId id="456"/>
            <p14:sldId id="457"/>
            <p14:sldId id="459"/>
            <p14:sldId id="463"/>
            <p14:sldId id="461"/>
            <p14:sldId id="464"/>
            <p14:sldId id="460"/>
            <p14:sldId id="462"/>
            <p14:sldId id="465"/>
            <p14:sldId id="466"/>
            <p14:sldId id="467"/>
            <p14:sldId id="455"/>
            <p14:sldId id="468"/>
            <p14:sldId id="469"/>
            <p14:sldId id="473"/>
          </p14:sldIdLst>
        </p14:section>
        <p14:section name="Какво научихме днес?" id="{FAE95A36-C919-48E1-BCCC-764E3FD4878F}">
          <p14:sldIdLst>
            <p14:sldId id="427"/>
            <p14:sldId id="492"/>
            <p14:sldId id="493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88" d="100"/>
          <a:sy n="88" d="100"/>
        </p:scale>
        <p:origin x="26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12-Aug-17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12-Aug-17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7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3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85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12-Aug-17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5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3.png"/><Relationship Id="rId14" Type="http://schemas.openxmlformats.org/officeDocument/2006/relationships/hyperlink" Target="http://www.telenor.bg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 </a:t>
            </a:r>
            <a:r>
              <a:rPr lang="en-US" dirty="0" smtClean="0"/>
              <a:t>While, Do…While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23592" y="3385787"/>
            <a:ext cx="127547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</a:t>
            </a: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 – решение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2812" y="1595442"/>
            <a:ext cx="103632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bg-BG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075" y="2286460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Отпечатва </a:t>
            </a:r>
            <a:r>
              <a:rPr lang="bg-BG" dirty="0">
                <a:solidFill>
                  <a:srgbClr val="F3CD60"/>
                </a:solidFill>
              </a:rPr>
              <a:t>четните степени </a:t>
            </a:r>
            <a:r>
              <a:rPr lang="bg-BG" dirty="0"/>
              <a:t>на </a:t>
            </a:r>
            <a:r>
              <a:rPr lang="bg-BG" b="1" dirty="0">
                <a:solidFill>
                  <a:srgbClr val="F3CD60"/>
                </a:solidFill>
              </a:rPr>
              <a:t>2</a:t>
            </a:r>
            <a:r>
              <a:rPr lang="bg-BG" dirty="0"/>
              <a:t> до </a:t>
            </a:r>
            <a:r>
              <a:rPr lang="en-US" b="1" dirty="0">
                <a:solidFill>
                  <a:srgbClr val="F3CD60"/>
                </a:solidFill>
              </a:rPr>
              <a:t>2</a:t>
            </a:r>
            <a:r>
              <a:rPr lang="en-US" b="1" baseline="30000" dirty="0">
                <a:solidFill>
                  <a:srgbClr val="F3CD60"/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>
                <a:solidFill>
                  <a:srgbClr val="F3CD60"/>
                </a:solidFill>
              </a:rPr>
              <a:t>0</a:t>
            </a:r>
            <a:r>
              <a:rPr lang="bg-BG" dirty="0"/>
              <a:t>, 2</a:t>
            </a:r>
            <a:r>
              <a:rPr lang="bg-BG" baseline="30000" dirty="0">
                <a:solidFill>
                  <a:srgbClr val="F3CD60"/>
                </a:solidFill>
              </a:rPr>
              <a:t>2</a:t>
            </a:r>
            <a:r>
              <a:rPr lang="bg-BG" dirty="0"/>
              <a:t>, 2</a:t>
            </a:r>
            <a:r>
              <a:rPr lang="bg-BG" baseline="30000" dirty="0">
                <a:solidFill>
                  <a:srgbClr val="F3CD60"/>
                </a:solidFill>
              </a:rPr>
              <a:t>4</a:t>
            </a:r>
            <a:r>
              <a:rPr lang="bg-BG" dirty="0"/>
              <a:t>, 2</a:t>
            </a:r>
            <a:r>
              <a:rPr lang="bg-BG" baseline="30000" dirty="0">
                <a:solidFill>
                  <a:srgbClr val="F3CD60"/>
                </a:solidFill>
              </a:rPr>
              <a:t>8</a:t>
            </a:r>
            <a:r>
              <a:rPr lang="bg-BG" dirty="0"/>
              <a:t>, …, </a:t>
            </a:r>
            <a:r>
              <a:rPr lang="bg-BG" b="1" dirty="0">
                <a:solidFill>
                  <a:srgbClr val="F3CD60"/>
                </a:solidFill>
              </a:rPr>
              <a:t>2</a:t>
            </a:r>
            <a:r>
              <a:rPr lang="en-US" b="1" baseline="30000" dirty="0">
                <a:solidFill>
                  <a:srgbClr val="F3CD60"/>
                </a:solidFill>
              </a:rPr>
              <a:t>n</a:t>
            </a:r>
            <a:endParaRPr lang="bg-BG" b="1" dirty="0">
              <a:solidFill>
                <a:srgbClr val="F3CD60"/>
              </a:solidFill>
            </a:endParaRPr>
          </a:p>
          <a:p>
            <a:r>
              <a:rPr lang="bg-BG" dirty="0"/>
              <a:t>Примерен вход и изход: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2 - условие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41412" y="4191000"/>
            <a:ext cx="8763000" cy="683264"/>
            <a:chOff x="1141412" y="4191000"/>
            <a:chExt cx="8763000" cy="683264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1141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Стрелка надясно 11"/>
            <p:cNvSpPr/>
            <p:nvPr/>
          </p:nvSpPr>
          <p:spPr>
            <a:xfrm>
              <a:off x="2513012" y="43491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3275012" y="4191000"/>
              <a:ext cx="66294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</a:t>
              </a: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16, </a:t>
              </a: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…, 1024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1412" y="5182548"/>
            <a:ext cx="4267200" cy="683264"/>
            <a:chOff x="1141412" y="4191000"/>
            <a:chExt cx="4267200" cy="683264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141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Стрелка надясно 11"/>
            <p:cNvSpPr/>
            <p:nvPr/>
          </p:nvSpPr>
          <p:spPr>
            <a:xfrm>
              <a:off x="2513012" y="43491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3275012" y="4191000"/>
              <a:ext cx="21336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</a:t>
              </a: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09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65812" y="2211361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 – решене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88007" y="1189333"/>
            <a:ext cx="103632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bg-BG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237412" y="2819400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/>
              <a:t>Тялото на цикъла се изпълнява докато </a:t>
            </a:r>
            <a:r>
              <a:rPr lang="bg-BG" sz="3000" dirty="0">
                <a:solidFill>
                  <a:srgbClr val="F3CD60"/>
                </a:solidFill>
              </a:rPr>
              <a:t>е вярно </a:t>
            </a:r>
            <a:r>
              <a:rPr lang="bg-BG" sz="3000" dirty="0"/>
              <a:t>дадено условие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970212" y="2999767"/>
            <a:ext cx="5943600" cy="26314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</a:t>
            </a:r>
            <a:endParaRPr lang="pt-BR" sz="30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32412" y="2415995"/>
            <a:ext cx="3352800" cy="611767"/>
          </a:xfrm>
          <a:prstGeom prst="wedgeRoundRectCallout">
            <a:avLst>
              <a:gd name="adj1" fmla="val -62571"/>
              <a:gd name="adj2" fmla="val 589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Условие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true/false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996823" y="4315512"/>
            <a:ext cx="2971800" cy="1397048"/>
          </a:xfrm>
          <a:prstGeom prst="wedgeRoundRectCallout">
            <a:avLst>
              <a:gd name="adj1" fmla="val -76359"/>
              <a:gd name="adj2" fmla="val -42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Код за изпълнение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2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Напишете програма, която: </a:t>
            </a:r>
          </a:p>
          <a:p>
            <a:pPr lvl="1"/>
            <a:r>
              <a:rPr lang="bg-BG" sz="3000" dirty="0"/>
              <a:t>Прочита цяло число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  <a:endParaRPr lang="bg-BG" sz="3000" b="1" dirty="0">
              <a:solidFill>
                <a:srgbClr val="F3CD60"/>
              </a:solidFill>
            </a:endParaRPr>
          </a:p>
          <a:p>
            <a:pPr lvl="1"/>
            <a:r>
              <a:rPr lang="bg-BG" sz="3000" dirty="0"/>
              <a:t>Отпечатва всички числа </a:t>
            </a:r>
            <a:r>
              <a:rPr lang="en-US" sz="3000" dirty="0" smtClean="0"/>
              <a:t>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000" dirty="0"/>
              <a:t> от редицата: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000" dirty="0"/>
              <a:t>, …</a:t>
            </a:r>
          </a:p>
          <a:p>
            <a:pPr lvl="1"/>
            <a:r>
              <a:rPr lang="bg-BG" sz="3000" dirty="0"/>
              <a:t>Всяко следващо число </a:t>
            </a:r>
            <a:r>
              <a:rPr lang="en-US" sz="3000" dirty="0"/>
              <a:t>e </a:t>
            </a:r>
            <a:r>
              <a:rPr lang="bg-BG" sz="3000" dirty="0"/>
              <a:t>равно на предишното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+1 - условие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11224" y="3936298"/>
            <a:ext cx="10363200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)+1 =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*2)+1 =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*2)+1 =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756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r>
              <a:rPr lang="en-US" dirty="0" smtClean="0"/>
              <a:t> </a:t>
            </a:r>
            <a:r>
              <a:rPr lang="bg-BG" dirty="0" smtClean="0"/>
              <a:t>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293231"/>
            <a:ext cx="103632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bg-BG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294312" y="1928452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Повтарение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3657600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</a:t>
            </a:r>
          </a:p>
          <a:p>
            <a:pPr lvl="1"/>
            <a:r>
              <a:rPr lang="bg-BG" dirty="0"/>
              <a:t>Проверява дали е в диапазона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</a:t>
            </a:r>
            <a:r>
              <a:rPr lang="en-US" dirty="0"/>
              <a:t>:</a:t>
            </a:r>
            <a:endParaRPr lang="bg-BG" dirty="0"/>
          </a:p>
          <a:p>
            <a:pPr lvl="2"/>
            <a:r>
              <a:rPr lang="bg-BG" dirty="0"/>
              <a:t>Намиране на число в диапазона, </a:t>
            </a:r>
          </a:p>
          <a:p>
            <a:pPr marL="682634" lvl="2" indent="0">
              <a:buNone/>
            </a:pPr>
            <a:r>
              <a:rPr lang="bg-BG" dirty="0"/>
              <a:t>   прекратява изпълнение</a:t>
            </a:r>
            <a:endParaRPr lang="en-US" dirty="0"/>
          </a:p>
          <a:p>
            <a:pPr lvl="2"/>
            <a:r>
              <a:rPr lang="bg-BG" dirty="0"/>
              <a:t>Невалидно число прочита</a:t>
            </a:r>
            <a:r>
              <a:rPr lang="en-US" dirty="0"/>
              <a:t> </a:t>
            </a:r>
            <a:r>
              <a:rPr lang="bg-BG" dirty="0"/>
              <a:t>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  <a:r>
              <a:rPr lang="bg-BG" dirty="0"/>
              <a:t> - условие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810000"/>
            <a:ext cx="2362200" cy="20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0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r>
              <a:rPr lang="bg-BG" dirty="0"/>
              <a:t> </a:t>
            </a:r>
            <a:r>
              <a:rPr lang="bg-BG" dirty="0" smtClean="0"/>
              <a:t>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1406398"/>
            <a:ext cx="10366376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number is: {0}",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judge.softuni.bg/Contests/Practice/Index/156#5</a:t>
            </a:r>
            <a:endParaRPr lang="en-US" dirty="0"/>
          </a:p>
        </p:txBody>
      </p:sp>
      <p:pic>
        <p:nvPicPr>
          <p:cNvPr id="7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2147404"/>
            <a:ext cx="2362200" cy="20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12344321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639" y="3657600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815" y="4897902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  <p:pic>
        <p:nvPicPr>
          <p:cNvPr id="7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836" y="3352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2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2885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2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</a:t>
            </a:r>
          </a:p>
          <a:p>
            <a:pPr lvl="1"/>
            <a:r>
              <a:rPr lang="bg-BG" dirty="0"/>
              <a:t>Намира най-големия им общ делител -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</a:p>
          <a:p>
            <a:r>
              <a:rPr lang="bg-BG" dirty="0"/>
              <a:t>Насоки:</a:t>
            </a:r>
          </a:p>
          <a:p>
            <a:pPr lvl="1"/>
            <a:r>
              <a:rPr lang="bg-BG" dirty="0"/>
              <a:t>Докато не се достигне остатък 0:</a:t>
            </a:r>
          </a:p>
          <a:p>
            <a:pPr lvl="2"/>
            <a:r>
              <a:rPr lang="bg-BG" dirty="0"/>
              <a:t>Дели се по-голямото число на по-малкото</a:t>
            </a:r>
          </a:p>
          <a:p>
            <a:pPr lvl="2"/>
            <a:r>
              <a:rPr lang="bg-BG" dirty="0"/>
              <a:t>Взема се остатъка от делението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r>
              <a:rPr lang="en-US" dirty="0"/>
              <a:t> -</a:t>
            </a:r>
            <a:r>
              <a:rPr lang="bg-BG" dirty="0"/>
              <a:t> условие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35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371600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!= 0)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0}",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 smtClean="0"/>
              <a:t>Do…While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 smtClean="0"/>
              <a:t>Повторение докато</a:t>
            </a:r>
            <a:r>
              <a:rPr lang="en-US" dirty="0" smtClean="0"/>
              <a:t> </a:t>
            </a:r>
            <a:r>
              <a:rPr lang="bg-BG" dirty="0"/>
              <a:t>е</a:t>
            </a:r>
            <a:r>
              <a:rPr lang="en-US" dirty="0" smtClean="0"/>
              <a:t> </a:t>
            </a:r>
            <a:r>
              <a:rPr lang="bg-BG" dirty="0" smtClean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/>
              <a:t>Тялото на цикъла се изпълнява докато </a:t>
            </a:r>
            <a:r>
              <a:rPr lang="bg-BG" sz="3000" dirty="0">
                <a:solidFill>
                  <a:srgbClr val="F3CD60"/>
                </a:solidFill>
              </a:rPr>
              <a:t>е вярно </a:t>
            </a:r>
            <a:r>
              <a:rPr lang="bg-BG" sz="3000" dirty="0"/>
              <a:t>дадено </a:t>
            </a:r>
            <a:r>
              <a:rPr lang="bg-BG" sz="3000" dirty="0" smtClean="0"/>
              <a:t>условие</a:t>
            </a:r>
            <a:endParaRPr lang="en-US" sz="3000" dirty="0" smtClean="0"/>
          </a:p>
          <a:p>
            <a:pPr lvl="1"/>
            <a:r>
              <a:rPr lang="bg-BG" sz="2800" smtClean="0"/>
              <a:t>Изпълнява се минимум един път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Do-while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970212" y="2671205"/>
            <a:ext cx="59436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</a:t>
            </a:r>
            <a:endParaRPr lang="pt-BR" sz="30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52294" y="4900175"/>
            <a:ext cx="3352800" cy="611767"/>
          </a:xfrm>
          <a:prstGeom prst="wedgeRoundRectCallout">
            <a:avLst>
              <a:gd name="adj1" fmla="val -54885"/>
              <a:gd name="adj2" fmla="val -877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Условие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true/false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713412" y="2581884"/>
            <a:ext cx="2971800" cy="1397048"/>
          </a:xfrm>
          <a:prstGeom prst="wedgeRoundRectCallout">
            <a:avLst>
              <a:gd name="adj1" fmla="val -84750"/>
              <a:gd name="adj2" fmla="val 39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Код за изпълнение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601" y="1137869"/>
            <a:ext cx="11804822" cy="5570355"/>
          </a:xfrm>
        </p:spPr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естествено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Изчислява факториел от </a:t>
            </a:r>
            <a:r>
              <a:rPr lang="en-US" dirty="0"/>
              <a:t>n (</a:t>
            </a:r>
            <a:r>
              <a:rPr lang="en-US" dirty="0">
                <a:latin typeface="Consolas" panose="020B0609020204030204" pitchFamily="49" charset="0"/>
              </a:rPr>
              <a:t>n!</a:t>
            </a:r>
            <a:r>
              <a:rPr lang="en-US" dirty="0"/>
              <a:t>)</a:t>
            </a:r>
            <a:endParaRPr lang="bg-BG" dirty="0"/>
          </a:p>
          <a:p>
            <a:r>
              <a:rPr lang="bg-BG" dirty="0"/>
              <a:t>Примерен вход и изход:</a:t>
            </a:r>
            <a:endParaRPr lang="en-US" dirty="0"/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 - условие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4705" y="3858243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72007" y="4648200"/>
            <a:ext cx="1143000" cy="641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Стрелка надясно 8"/>
          <p:cNvSpPr/>
          <p:nvPr/>
        </p:nvSpPr>
        <p:spPr>
          <a:xfrm>
            <a:off x="2343607" y="4806397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105607" y="4648200"/>
            <a:ext cx="931405" cy="6832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</a:t>
            </a:r>
            <a:endParaRPr lang="en-US" sz="3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Изчисляване на факториел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bg-BG" smtClean="0"/>
              <a:t>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1524000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55558" y="2057400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  <a:endParaRPr lang="en-US" sz="16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</a:t>
            </a:r>
            <a:r>
              <a:rPr lang="en-US" dirty="0"/>
              <a:t> </a:t>
            </a:r>
            <a:r>
              <a:rPr lang="bg-BG" dirty="0"/>
              <a:t>положително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b="1" dirty="0">
              <a:solidFill>
                <a:srgbClr val="F3CD60"/>
              </a:solidFill>
            </a:endParaRPr>
          </a:p>
          <a:p>
            <a:pPr lvl="1"/>
            <a:r>
              <a:rPr lang="bg-BG" dirty="0"/>
              <a:t>Сумира цифрите на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dirty="0"/>
          </a:p>
          <a:p>
            <a:r>
              <a:rPr lang="bg-BG" dirty="0"/>
              <a:t>Примерен вход и изход: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 - условие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70218" y="5277976"/>
            <a:ext cx="3065005" cy="651013"/>
            <a:chOff x="912812" y="5095460"/>
            <a:chExt cx="3065005" cy="65101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912812" y="51054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1234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Стрелка надясно 9"/>
            <p:cNvSpPr/>
            <p:nvPr/>
          </p:nvSpPr>
          <p:spPr>
            <a:xfrm>
              <a:off x="2284412" y="52635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046412" y="5095460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65212" y="5257800"/>
            <a:ext cx="3065005" cy="641073"/>
            <a:chOff x="912812" y="5105400"/>
            <a:chExt cx="3065005" cy="641073"/>
          </a:xfrm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912812" y="51054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5634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Стрелка надясно 9"/>
            <p:cNvSpPr/>
            <p:nvPr/>
          </p:nvSpPr>
          <p:spPr>
            <a:xfrm>
              <a:off x="2284412" y="5263597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3046412" y="5105400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18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31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1585103"/>
            <a:ext cx="10366376" cy="33670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of digits: {0}", sum);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18212" y="2125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94212" y="3754920"/>
            <a:ext cx="6783388" cy="654034"/>
          </a:xfrm>
          <a:prstGeom prst="wedgeRoundRectCallout">
            <a:avLst>
              <a:gd name="adj1" fmla="val -60432"/>
              <a:gd name="adj2" fmla="val -37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премахва последната цифра на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bg-BG" dirty="0" smtClean="0"/>
              <a:t>Цикъл -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en-US" dirty="0" smtClean="0"/>
              <a:t>-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 smtClean="0"/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endParaRPr lang="en-US" dirty="0" smtClean="0"/>
          </a:p>
          <a:p>
            <a:pPr lvl="1"/>
            <a:r>
              <a:rPr lang="bg-BG" dirty="0"/>
              <a:t>Б</a:t>
            </a:r>
            <a:r>
              <a:rPr lang="bg-BG" dirty="0" smtClean="0"/>
              <a:t>езкраен цикъл </a:t>
            </a:r>
          </a:p>
          <a:p>
            <a:pPr lvl="2"/>
            <a:r>
              <a:rPr lang="bg-BG" dirty="0" smtClean="0"/>
              <a:t> </a:t>
            </a:r>
            <a:r>
              <a:rPr lang="bg-BG" dirty="0"/>
              <a:t>О</a:t>
            </a:r>
            <a:r>
              <a:rPr lang="bg-BG" dirty="0" smtClean="0"/>
              <a:t>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endParaRPr lang="bg-BG" dirty="0"/>
          </a:p>
          <a:p>
            <a:pPr lvl="2"/>
            <a:r>
              <a:rPr lang="bg-BG" dirty="0"/>
              <a:t>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56556" y="1220944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4756103"/>
            <a:ext cx="10820398" cy="1568497"/>
          </a:xfrm>
        </p:spPr>
        <p:txBody>
          <a:bodyPr/>
          <a:lstStyle/>
          <a:p>
            <a:r>
              <a:rPr lang="bg-BG" dirty="0" smtClean="0"/>
              <a:t>Безкрайни цикли и оператор</a:t>
            </a:r>
            <a:r>
              <a:rPr lang="bg-BG" dirty="0"/>
              <a:t>и</a:t>
            </a:r>
            <a:r>
              <a:rPr lang="bg-BG" dirty="0" smtClean="0"/>
              <a:t>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r>
              <a:rPr lang="bg-BG" dirty="0" smtClean="0">
                <a:latin typeface="Consolas" panose="020B0609020204030204" pitchFamily="49" charset="0"/>
              </a:rPr>
              <a:t> и </a:t>
            </a:r>
            <a:r>
              <a:rPr lang="en-US" dirty="0" smtClean="0">
                <a:latin typeface="Consolas" panose="020B0609020204030204" pitchFamily="49" charset="0"/>
              </a:rPr>
              <a:t>continue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 smtClean="0"/>
              <a:t>Безкраен цикъл имаме когато:</a:t>
            </a:r>
          </a:p>
          <a:p>
            <a:pPr lvl="1"/>
            <a:r>
              <a:rPr lang="bg-BG" sz="2700" dirty="0" smtClean="0"/>
              <a:t>Нямаме условие, </a:t>
            </a:r>
            <a:r>
              <a:rPr lang="bg-BG" sz="2700" dirty="0"/>
              <a:t>което да прекрати </a:t>
            </a:r>
            <a:r>
              <a:rPr lang="bg-BG" sz="2700" dirty="0" smtClean="0"/>
              <a:t>цикъла</a:t>
            </a:r>
          </a:p>
          <a:p>
            <a:pPr lvl="1"/>
            <a:r>
              <a:rPr lang="bg-BG" sz="2700" dirty="0" smtClean="0"/>
              <a:t>Нямаме команда, която да прекрати цикъла</a:t>
            </a:r>
            <a:endParaRPr lang="bg-BG" sz="2700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3071501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9636" y="4910775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5" y="3275165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145" y="5169482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Условия за прекратяване на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78953" y="1456012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8953" y="3962400"/>
            <a:ext cx="10366376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(;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;)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5" y="1896664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143" y="4455179"/>
            <a:ext cx="1969179" cy="1002677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503612" y="865233"/>
            <a:ext cx="4369601" cy="1232067"/>
          </a:xfrm>
          <a:prstGeom prst="wedgeRoundRectCallout">
            <a:avLst>
              <a:gd name="adj1" fmla="val -66167"/>
              <a:gd name="adj2" fmla="val 249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Условие за прекратяване </a:t>
            </a:r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на цикъл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503612" y="2891712"/>
            <a:ext cx="4369601" cy="1232067"/>
          </a:xfrm>
          <a:prstGeom prst="wedgeRoundRectCallout">
            <a:avLst>
              <a:gd name="adj1" fmla="val -68450"/>
              <a:gd name="adj2" fmla="val 533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Условие за прекратяване </a:t>
            </a:r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на цикъл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3212" y="1040224"/>
            <a:ext cx="11804822" cy="5570355"/>
          </a:xfrm>
        </p:spPr>
        <p:txBody>
          <a:bodyPr/>
          <a:lstStyle/>
          <a:p>
            <a:r>
              <a:rPr lang="bg-BG" dirty="0"/>
              <a:t>Оператор </a:t>
            </a:r>
            <a:r>
              <a:rPr lang="en-US" dirty="0">
                <a:solidFill>
                  <a:srgbClr val="F3CD60"/>
                </a:solidFill>
              </a:rPr>
              <a:t>break</a:t>
            </a:r>
            <a:r>
              <a:rPr lang="en-US" dirty="0"/>
              <a:t> – </a:t>
            </a:r>
            <a:r>
              <a:rPr lang="bg-BG" dirty="0"/>
              <a:t>прекъсване на цикъла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Команд</a:t>
            </a:r>
            <a:r>
              <a:rPr lang="en-US" dirty="0" smtClean="0"/>
              <a:t>a</a:t>
            </a:r>
            <a:r>
              <a:rPr lang="bg-BG" dirty="0" smtClean="0"/>
              <a:t> за прекратяване на цикъл</a:t>
            </a:r>
            <a:endParaRPr lang="en-US" dirty="0"/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3" y="2773918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141" y="5029544"/>
            <a:ext cx="1969179" cy="100267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89012" y="2413211"/>
            <a:ext cx="10366376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803328" y="3880850"/>
            <a:ext cx="4369601" cy="1232067"/>
          </a:xfrm>
          <a:prstGeom prst="wedgeRoundRectCallout">
            <a:avLst>
              <a:gd name="adj1" fmla="val -75489"/>
              <a:gd name="adj2" fmla="val -296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Условие за прекратяване </a:t>
            </a:r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на цикъл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793305" y="5352188"/>
            <a:ext cx="4369601" cy="1232067"/>
          </a:xfrm>
          <a:prstGeom prst="wedgeRoundRectCallout">
            <a:avLst>
              <a:gd name="adj1" fmla="val -72826"/>
              <a:gd name="adj2" fmla="val -60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Команда за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излизане от цикъл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/>
              <a:t>Напишете програма, която: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Прочита цяло число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Проверява да ли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е просто число</a:t>
            </a:r>
            <a:endParaRPr lang="bg-BG" sz="2400" dirty="0"/>
          </a:p>
          <a:p>
            <a:pPr>
              <a:lnSpc>
                <a:spcPct val="110000"/>
              </a:lnSpc>
            </a:pPr>
            <a:r>
              <a:rPr lang="bg-BG" sz="3200" dirty="0"/>
              <a:t>Насоки: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Едно число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просто</a:t>
            </a:r>
            <a:r>
              <a:rPr lang="bg-BG" sz="3000" dirty="0"/>
              <a:t>, ако се дели единствено на 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sz="3000" dirty="0"/>
              <a:t> </a:t>
            </a:r>
            <a:r>
              <a:rPr lang="bg-BG" sz="3000" dirty="0" smtClean="0"/>
              <a:t>и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и </a:t>
            </a:r>
            <a:r>
              <a:rPr lang="bg-BG" sz="3000" dirty="0"/>
              <a:t>е по-голямо от 1</a:t>
            </a: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Прости числа: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17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19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23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29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37</a:t>
            </a:r>
            <a:r>
              <a:rPr lang="bg-BG" sz="3000" dirty="0"/>
              <a:t>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41</a:t>
            </a:r>
            <a:r>
              <a:rPr lang="bg-BG" sz="3000" dirty="0"/>
              <a:t>,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43</a:t>
            </a:r>
            <a:r>
              <a:rPr lang="bg-BG" sz="3000" dirty="0"/>
              <a:t>, …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Непрости (композитни) числа: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sz="3000" dirty="0"/>
              <a:t> = 2 * 5,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bg-BG" sz="3000" dirty="0"/>
              <a:t>= 3 * 7,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143</a:t>
            </a:r>
            <a:r>
              <a:rPr lang="bg-BG" sz="3000" dirty="0"/>
              <a:t> = 13 * 11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числа</a:t>
            </a:r>
            <a:r>
              <a:rPr lang="en-US" dirty="0"/>
              <a:t> - </a:t>
            </a:r>
            <a:r>
              <a:rPr lang="bg-BG" dirty="0"/>
              <a:t>условие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Прости </a:t>
            </a:r>
            <a:r>
              <a:rPr lang="bg-BG" sz="3600" dirty="0" smtClean="0"/>
              <a:t>числа</a:t>
            </a:r>
            <a:r>
              <a:rPr lang="en-US" sz="3600" smtClean="0"/>
              <a:t> </a:t>
            </a:r>
            <a:r>
              <a:rPr lang="bg-BG" sz="3900" smtClean="0"/>
              <a:t>– </a:t>
            </a:r>
            <a:r>
              <a:rPr lang="bg-BG" sz="3900" dirty="0" smtClean="0"/>
              <a:t>решение</a:t>
            </a:r>
            <a:endParaRPr lang="en-US" sz="39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234619"/>
            <a:ext cx="103663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2; i &lt;= Math.Sqrt(n);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i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(prime)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("Prime");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Console.WriteLine("Not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40386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410684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Напишете програма, която:</a:t>
            </a:r>
          </a:p>
          <a:p>
            <a:pPr lvl="1"/>
            <a:r>
              <a:rPr lang="bg-BG" sz="3000" dirty="0"/>
              <a:t>Прочита число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sz="3000" dirty="0"/>
              <a:t>Проверява дали </a:t>
            </a:r>
            <a:r>
              <a:rPr lang="en-US" sz="3000" b="1" dirty="0">
                <a:solidFill>
                  <a:srgbClr val="F3CD60"/>
                </a:solidFill>
              </a:rPr>
              <a:t>n</a:t>
            </a:r>
            <a:r>
              <a:rPr lang="bg-BG" sz="3000" dirty="0"/>
              <a:t> е четно</a:t>
            </a:r>
            <a:endParaRPr lang="en-US" sz="3000" dirty="0"/>
          </a:p>
          <a:p>
            <a:pPr lvl="1"/>
            <a:r>
              <a:rPr lang="bg-BG" sz="3000" dirty="0"/>
              <a:t>При невалидно число се връща към повторно въвеждане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Четно число - условие</a:t>
            </a:r>
            <a:endParaRPr lang="en-US" dirty="0"/>
          </a:p>
        </p:txBody>
      </p:sp>
      <p:grpSp>
        <p:nvGrpSpPr>
          <p:cNvPr id="9" name="Group 7"/>
          <p:cNvGrpSpPr/>
          <p:nvPr/>
        </p:nvGrpSpPr>
        <p:grpSpPr>
          <a:xfrm>
            <a:off x="8173412" y="4267200"/>
            <a:ext cx="3186000" cy="1780061"/>
            <a:chOff x="9094190" y="2597400"/>
            <a:chExt cx="2216908" cy="1288800"/>
          </a:xfrm>
        </p:grpSpPr>
        <p:pic>
          <p:nvPicPr>
            <p:cNvPr id="10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26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Четно число – решение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71600"/>
            <a:ext cx="10207624" cy="38533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even number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450" y="112793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Напишете програма, която: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Прочита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Пресмята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r>
              <a:rPr lang="bg-BG" b="1" dirty="0">
                <a:solidFill>
                  <a:srgbClr val="F3CD60"/>
                </a:solidFill>
              </a:rPr>
              <a:t>-тото </a:t>
            </a:r>
            <a:r>
              <a:rPr lang="bg-BG" dirty="0"/>
              <a:t>число на Фибоначи</a:t>
            </a:r>
          </a:p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 - условие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634" y="3883293"/>
            <a:ext cx="6553200" cy="1280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Примерен вход и изход: 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60812" y="5597791"/>
            <a:ext cx="2614844" cy="683264"/>
            <a:chOff x="5637212" y="5635443"/>
            <a:chExt cx="2614844" cy="683264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637212" y="5635443"/>
              <a:ext cx="6858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15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Стрелка надясно 10"/>
            <p:cNvSpPr/>
            <p:nvPr/>
          </p:nvSpPr>
          <p:spPr>
            <a:xfrm>
              <a:off x="6558651" y="580358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7320651" y="5645383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987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770812" y="5587852"/>
            <a:ext cx="2603146" cy="672108"/>
            <a:chOff x="5648910" y="5614348"/>
            <a:chExt cx="2603146" cy="672108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5648910" y="5614348"/>
              <a:ext cx="6858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Стрелка надясно 10"/>
            <p:cNvSpPr/>
            <p:nvPr/>
          </p:nvSpPr>
          <p:spPr>
            <a:xfrm>
              <a:off x="6558651" y="580358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320651" y="5645383"/>
              <a:ext cx="931405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4211" y="1151121"/>
            <a:ext cx="10896601" cy="40134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f0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f1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= 0; i &lt; n-1;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fNext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Console.WriteLine(f1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r>
              <a:rPr lang="en-US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2514600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 – условие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213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row = 1; row &lt;= n; row++)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col = 1; col &lt;= row; col++)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Console.Write("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условие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0; row &lt;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0; col &lt; n;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 &gt; n) num = 2 * n - num;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judge.softuni.bg/Contests/Practice/Index/156#</a:t>
            </a:r>
            <a:r>
              <a:rPr lang="bg-BG" dirty="0" smtClean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с </a:t>
            </a:r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Обстреляй плодовете!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68" y="1279729"/>
            <a:ext cx="7748688" cy="4968671"/>
          </a:xfrm>
          <a:prstGeom prst="roundRect">
            <a:avLst>
              <a:gd name="adj" fmla="val 1010"/>
            </a:avLst>
          </a:prstGeom>
        </p:spPr>
      </p:pic>
      <p:sp>
        <p:nvSpPr>
          <p:cNvPr id="13" name="Bent-Up Arrow 12"/>
          <p:cNvSpPr/>
          <p:nvPr/>
        </p:nvSpPr>
        <p:spPr>
          <a:xfrm flipV="1">
            <a:off x="4951412" y="1856096"/>
            <a:ext cx="1463036" cy="1344304"/>
          </a:xfrm>
          <a:prstGeom prst="bentUpArrow">
            <a:avLst>
              <a:gd name="adj1" fmla="val 1403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57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Създаваме уеб приложение във </a:t>
            </a:r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1" y="1170296"/>
            <a:ext cx="8534402" cy="52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 на уеб проекта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bg-BG" dirty="0" smtClean="0"/>
              <a:t> </a:t>
            </a:r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35728"/>
            <a:ext cx="6858000" cy="53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  <a:endParaRPr lang="bg-BG" dirty="0"/>
          </a:p>
          <a:p>
            <a:pPr lvl="1"/>
            <a:r>
              <a:rPr lang="bg-BG" dirty="0"/>
              <a:t>Отпечатва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Примерен вход и изход: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3 - условие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3899855"/>
            <a:ext cx="1890600" cy="1890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60412" y="4191000"/>
            <a:ext cx="5029200" cy="693203"/>
            <a:chOff x="760412" y="4191000"/>
            <a:chExt cx="5029200" cy="693203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Стрелка надясно 10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28956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1, 4, 7, 10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0412" y="5251122"/>
            <a:ext cx="5867400" cy="693203"/>
            <a:chOff x="760412" y="4191000"/>
            <a:chExt cx="5887844" cy="69320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r>
                <a:rPr lang="en-US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5" name="Стрелка надясно 10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3754244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1, 4, 7, </a:t>
              </a: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r>
                <a:rPr lang="en-US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, 13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контролите за играта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116647"/>
            <a:ext cx="8991600" cy="53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700" dirty="0" smtClean="0"/>
              <a:t>Подготовка на плодовете в </a:t>
            </a:r>
            <a:r>
              <a:rPr lang="en-US" sz="3700" noProof="1" smtClean="0"/>
              <a:t>HomeController.cs</a:t>
            </a:r>
            <a:endParaRPr lang="en-US" sz="3700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140021"/>
            <a:ext cx="8077200" cy="53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случайни плодове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1" y="1158448"/>
            <a:ext cx="9601202" cy="52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Добавяне на картинките в проекта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62" y="1066800"/>
            <a:ext cx="7734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dirty="0" smtClean="0"/>
              <a:t>Чертане на плодовете в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17075"/>
            <a:ext cx="10515600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Нагласяме текстовете в </a:t>
            </a:r>
            <a:r>
              <a:rPr lang="en-US" noProof="1" smtClean="0"/>
              <a:t>_Layout.cshtml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3" y="1089136"/>
            <a:ext cx="9911918" cy="5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1" y="1066800"/>
            <a:ext cx="6858002" cy="53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Добавяме действията "</a:t>
            </a:r>
            <a:r>
              <a:rPr lang="en-US" dirty="0" smtClean="0"/>
              <a:t>Reset</a:t>
            </a:r>
            <a:r>
              <a:rPr lang="bg-BG" dirty="0" smtClean="0"/>
              <a:t>"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 smtClean="0"/>
              <a:t>"Fire"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04" y="1143000"/>
            <a:ext cx="7772400" cy="525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8" y="2590800"/>
            <a:ext cx="4210050" cy="2114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 rot="818729">
            <a:off x="3848553" y="3621202"/>
            <a:ext cx="1390938" cy="285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ight Arrow 8"/>
          <p:cNvSpPr/>
          <p:nvPr/>
        </p:nvSpPr>
        <p:spPr>
          <a:xfrm rot="2900258">
            <a:off x="4221914" y="4391751"/>
            <a:ext cx="1229880" cy="306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Bent Arrow 11"/>
          <p:cNvSpPr/>
          <p:nvPr/>
        </p:nvSpPr>
        <p:spPr>
          <a:xfrm>
            <a:off x="1457518" y="2133600"/>
            <a:ext cx="3768983" cy="2129681"/>
          </a:xfrm>
          <a:prstGeom prst="bentArrow">
            <a:avLst>
              <a:gd name="adj1" fmla="val 7820"/>
              <a:gd name="adj2" fmla="val 11029"/>
              <a:gd name="adj3" fmla="val 1523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"стрелянето"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43000"/>
            <a:ext cx="9296400" cy="53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Имплементираме "Край на играта"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061344"/>
            <a:ext cx="8839200" cy="54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40008" y="2167656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r>
              <a:rPr lang="en-US" dirty="0" smtClean="0"/>
              <a:t> – </a:t>
            </a:r>
            <a:r>
              <a:rPr lang="bg-BG" dirty="0" smtClean="0"/>
              <a:t>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463714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60887" y="280025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Имплементираме "Край на играта</a:t>
            </a:r>
            <a:r>
              <a:rPr lang="bg-BG" dirty="0" smtClean="0"/>
              <a:t>"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85" y="1066800"/>
            <a:ext cx="8914054" cy="53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/>
              <a:t>[Ctrl+F5]</a:t>
            </a:r>
            <a:r>
              <a:rPr lang="bg-BG" dirty="0" smtClean="0"/>
              <a:t> и тестваме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7" y="1187016"/>
            <a:ext cx="6960720" cy="521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52" y="1187016"/>
            <a:ext cx="3447960" cy="5213784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5342094" y="3023947"/>
            <a:ext cx="2800364" cy="705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Уеб игра "Обстреляй плодовете!"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Работа на живо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547820"/>
            <a:ext cx="5345846" cy="4004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72" y="547820"/>
            <a:ext cx="2648040" cy="4004196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flipV="1">
            <a:off x="3794459" y="1663519"/>
            <a:ext cx="914400" cy="851079"/>
          </a:xfrm>
          <a:prstGeom prst="bentUpArrow">
            <a:avLst>
              <a:gd name="adj1" fmla="val 14035"/>
              <a:gd name="adj2" fmla="val 212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повтарят блок от код докато 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779896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Console.WriteLine(i);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419600"/>
            <a:ext cx="688563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800" dirty="0" smtClean="0"/>
              <a:t>Можем да създаваме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безкрайни</a:t>
            </a:r>
            <a:r>
              <a:rPr lang="bg-BG" sz="2800" dirty="0" smtClean="0"/>
              <a:t> цикли 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2800" dirty="0"/>
              <a:t>  </a:t>
            </a:r>
            <a:r>
              <a:rPr lang="bg-BG" sz="2800" dirty="0" smtClean="0"/>
              <a:t>  когато се наложи да излизаме от тях:</a:t>
            </a:r>
            <a:endParaRPr lang="en-US" sz="28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научихме днес? (2)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2362200"/>
            <a:ext cx="6885636" cy="1907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;;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760412" y="4558504"/>
            <a:ext cx="6885636" cy="1907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1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1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Чертане с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9" name="Picture 28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47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901674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Отпечатва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</a:p>
          <a:p>
            <a:r>
              <a:rPr lang="bg-BG" dirty="0"/>
              <a:t>Примерен вход и изход: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 - условие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12812" y="5411166"/>
            <a:ext cx="4114800" cy="693203"/>
            <a:chOff x="760412" y="4191000"/>
            <a:chExt cx="4114800" cy="693203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Стрелка надясно 4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19812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, 2, 1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2812" y="4343400"/>
            <a:ext cx="7543800" cy="693203"/>
            <a:chOff x="760412" y="4191000"/>
            <a:chExt cx="7543800" cy="693203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760412" y="4191000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Стрелка надясно 4"/>
            <p:cNvSpPr/>
            <p:nvPr/>
          </p:nvSpPr>
          <p:spPr>
            <a:xfrm>
              <a:off x="2132012" y="4359136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894012" y="4200939"/>
              <a:ext cx="54102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100, 99, 98, …, 3, 2, 1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4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41812" y="2323400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 – решение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18212" y="2323401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1519" y="1608321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42312" y="2133600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judge.softuni.bg/Contests/Practice/Index/156#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115610" y="3150210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26" y="3551005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 </a:t>
            </a:r>
            <a:r>
              <a:rPr lang="en-US" b="1" dirty="0">
                <a:solidFill>
                  <a:srgbClr val="F3CD60"/>
                </a:solidFill>
              </a:rPr>
              <a:t>n</a:t>
            </a:r>
          </a:p>
          <a:p>
            <a:pPr lvl="1"/>
            <a:r>
              <a:rPr lang="bg-BG" dirty="0"/>
              <a:t>Отпечатва числата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 до </a:t>
            </a:r>
            <a:r>
              <a:rPr lang="bg-BG" b="1" dirty="0">
                <a:solidFill>
                  <a:srgbClr val="F3CD60"/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rgbClr val="F3CD60"/>
                </a:solidFill>
                <a:latin typeface="Consolas" panose="020B0609020204030204" pitchFamily="49" charset="0"/>
              </a:rPr>
              <a:t>n</a:t>
            </a:r>
            <a:endParaRPr lang="en-US" b="1" dirty="0">
              <a:solidFill>
                <a:srgbClr val="F3CD60"/>
              </a:solidFill>
            </a:endParaRPr>
          </a:p>
          <a:p>
            <a:r>
              <a:rPr lang="bg-BG" dirty="0"/>
              <a:t>Примерен вход и изход:</a:t>
            </a:r>
          </a:p>
          <a:p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r>
              <a:rPr lang="en-US" dirty="0"/>
              <a:t> – </a:t>
            </a:r>
            <a:r>
              <a:rPr lang="bg-BG" dirty="0"/>
              <a:t>условие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75" y="1354862"/>
            <a:ext cx="2610674" cy="2598001"/>
          </a:xfrm>
          <a:prstGeom prst="roundRect">
            <a:avLst>
              <a:gd name="adj" fmla="val 1795"/>
            </a:avLst>
          </a:prstGeom>
        </p:spPr>
      </p:pic>
      <p:grpSp>
        <p:nvGrpSpPr>
          <p:cNvPr id="5" name="Group 4"/>
          <p:cNvGrpSpPr/>
          <p:nvPr/>
        </p:nvGrpSpPr>
        <p:grpSpPr>
          <a:xfrm>
            <a:off x="912812" y="5464151"/>
            <a:ext cx="6705600" cy="693204"/>
            <a:chOff x="760412" y="4284633"/>
            <a:chExt cx="6705600" cy="693204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60412" y="4284633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0" name="Стрелка надясно 9"/>
            <p:cNvSpPr/>
            <p:nvPr/>
          </p:nvSpPr>
          <p:spPr>
            <a:xfrm>
              <a:off x="2132012" y="445277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2894012" y="4294573"/>
              <a:ext cx="45720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1, 2, </a:t>
              </a: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4, </a:t>
              </a: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8, 16, </a:t>
              </a: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32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2812" y="4446973"/>
            <a:ext cx="8763000" cy="683264"/>
            <a:chOff x="760412" y="4294573"/>
            <a:chExt cx="8763000" cy="683264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60412" y="4294573"/>
              <a:ext cx="1143000" cy="6410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Стрелка надясно 9"/>
            <p:cNvSpPr/>
            <p:nvPr/>
          </p:nvSpPr>
          <p:spPr>
            <a:xfrm>
              <a:off x="2132012" y="445277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2894012" y="4294573"/>
              <a:ext cx="6629400" cy="68326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2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1, 2, </a:t>
              </a:r>
              <a:r>
                <a:rPr lang="bg-BG" sz="3200" b="1" noProof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4, </a:t>
              </a:r>
              <a:r>
                <a:rPr lang="bg-BG" sz="32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8, 16, 32, …, 1024</a:t>
              </a:r>
              <a:endPara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2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2644</Words>
  <Application>Microsoft Office PowerPoint</Application>
  <PresentationFormat>Custom</PresentationFormat>
  <Paragraphs>556</Paragraphs>
  <Slides>67</Slides>
  <Notes>8</Notes>
  <HiddenSlides>17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 16x9</vt:lpstr>
      <vt:lpstr>Работа с по-сложни цикли</vt:lpstr>
      <vt:lpstr>Have a Question?</vt:lpstr>
      <vt:lpstr>Съдържание</vt:lpstr>
      <vt:lpstr>Цикли със стъпка</vt:lpstr>
      <vt:lpstr>Числата от 1 до N през 3 - условие</vt:lpstr>
      <vt:lpstr>Числата от 1 до N през 3 – решение</vt:lpstr>
      <vt:lpstr>Числата от N до 1 в обратен ред - условие</vt:lpstr>
      <vt:lpstr>Числата от N до 1 в обратен ред – решение </vt:lpstr>
      <vt:lpstr>Числата от 1 до 2n с for-цикъл – условие</vt:lpstr>
      <vt:lpstr>Числата от 1 до 2n с for-цикъл – решение</vt:lpstr>
      <vt:lpstr>Четни степени на 2 - условие</vt:lpstr>
      <vt:lpstr>Четни степени на 2 – решене</vt:lpstr>
      <vt:lpstr>While цикъл</vt:lpstr>
      <vt:lpstr>While цикъл</vt:lpstr>
      <vt:lpstr>Редица числа 2k+1 - условие</vt:lpstr>
      <vt:lpstr>Редица числа 2k+1 – решение</vt:lpstr>
      <vt:lpstr>Число в диапазона [1…100] - условие</vt:lpstr>
      <vt:lpstr>Число в диапазона [1…100] – решение</vt:lpstr>
      <vt:lpstr>PowerPoint Presentation</vt:lpstr>
      <vt:lpstr>Най-голям общ делител (НОД)</vt:lpstr>
      <vt:lpstr>Най-голям общ делител (НОД)</vt:lpstr>
      <vt:lpstr>Алгоритъм на Евклид за НОД - условие</vt:lpstr>
      <vt:lpstr>Алгоритъм на Евклид за НОД</vt:lpstr>
      <vt:lpstr>Do…While цикъл</vt:lpstr>
      <vt:lpstr>Do-while цикъл</vt:lpstr>
      <vt:lpstr>Изчисляване на факториел - условие</vt:lpstr>
      <vt:lpstr>Изчисляване на факториел – решение</vt:lpstr>
      <vt:lpstr>Сумиране на цифрите на число - условие</vt:lpstr>
      <vt:lpstr>Сумиране на цифрите на число</vt:lpstr>
      <vt:lpstr>Безкрайни цикли и оператори break и continue</vt:lpstr>
      <vt:lpstr>Безкраен цикъл</vt:lpstr>
      <vt:lpstr>Условия за прекратяване на цикъл</vt:lpstr>
      <vt:lpstr>Командa за прекратяване на цикъл</vt:lpstr>
      <vt:lpstr>Прости числа - условие</vt:lpstr>
      <vt:lpstr>Прости числа – решение</vt:lpstr>
      <vt:lpstr>Четно число - условие</vt:lpstr>
      <vt:lpstr>Четно число – решение</vt:lpstr>
      <vt:lpstr>Задачи с цикли</vt:lpstr>
      <vt:lpstr>Числа на Фибоначи - условие</vt:lpstr>
      <vt:lpstr>Числа на Фибоначи</vt:lpstr>
      <vt:lpstr>Пирамида от числа – условие</vt:lpstr>
      <vt:lpstr>Пирамида от числа – решение</vt:lpstr>
      <vt:lpstr>Таблица с числа – условие</vt:lpstr>
      <vt:lpstr>Таблица с числа – решение</vt:lpstr>
      <vt:lpstr>PowerPoint Presentation</vt:lpstr>
      <vt:lpstr>Уеб игра с ASP.NET MVC</vt:lpstr>
      <vt:lpstr>Уеб игра "Обстреляй плодовете!"</vt:lpstr>
      <vt:lpstr>Създаваме уеб приложение във VS</vt:lpstr>
      <vt:lpstr>Тип на уеб проекта  MVC</vt:lpstr>
      <vt:lpstr>Създаване на контролите за играта</vt:lpstr>
      <vt:lpstr>Подготовка на плодовете в HomeController.cs</vt:lpstr>
      <vt:lpstr>Генериране на случайни плодове</vt:lpstr>
      <vt:lpstr>Добавяне на картинките в проекта</vt:lpstr>
      <vt:lpstr>Чертане на плодовете в Index.cshtml</vt:lpstr>
      <vt:lpstr>Нагласяме текстовете в _Layout.cshtml</vt:lpstr>
      <vt:lpstr>Стартираме с [Ctrl+F5] и тестваме</vt:lpstr>
      <vt:lpstr>Добавяме действията "Reset" и "Fire"</vt:lpstr>
      <vt:lpstr>Имплементираме "стрелянето"</vt:lpstr>
      <vt:lpstr>Имплементираме "Край на играта"</vt:lpstr>
      <vt:lpstr>Имплементираме "Край на играта" (2)</vt:lpstr>
      <vt:lpstr>Стартираме с [Ctrl+F5] и тестваме</vt:lpstr>
      <vt:lpstr>Уеб игра "Обстреляй плодовете!"</vt:lpstr>
      <vt:lpstr>Какво научихме днес?</vt:lpstr>
      <vt:lpstr>Какво научихме днес? (2)</vt:lpstr>
      <vt:lpstr>Чертане с цикли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2017-08-12T07:01:23Z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